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0" r:id="rId1"/>
  </p:sldMasterIdLst>
  <p:notesMasterIdLst>
    <p:notesMasterId r:id="rId34"/>
  </p:notesMasterIdLst>
  <p:sldIdLst>
    <p:sldId id="256" r:id="rId2"/>
    <p:sldId id="257" r:id="rId3"/>
    <p:sldId id="301" r:id="rId4"/>
    <p:sldId id="259" r:id="rId5"/>
    <p:sldId id="260" r:id="rId6"/>
    <p:sldId id="294" r:id="rId7"/>
    <p:sldId id="262" r:id="rId8"/>
    <p:sldId id="267" r:id="rId9"/>
    <p:sldId id="268" r:id="rId10"/>
    <p:sldId id="283" r:id="rId11"/>
    <p:sldId id="286" r:id="rId12"/>
    <p:sldId id="302" r:id="rId13"/>
    <p:sldId id="303" r:id="rId14"/>
    <p:sldId id="306" r:id="rId15"/>
    <p:sldId id="307" r:id="rId16"/>
    <p:sldId id="308" r:id="rId17"/>
    <p:sldId id="304" r:id="rId18"/>
    <p:sldId id="305" r:id="rId19"/>
    <p:sldId id="258" r:id="rId20"/>
    <p:sldId id="264" r:id="rId21"/>
    <p:sldId id="265" r:id="rId22"/>
    <p:sldId id="261" r:id="rId23"/>
    <p:sldId id="312" r:id="rId24"/>
    <p:sldId id="313" r:id="rId25"/>
    <p:sldId id="266" r:id="rId26"/>
    <p:sldId id="275" r:id="rId27"/>
    <p:sldId id="274" r:id="rId28"/>
    <p:sldId id="285" r:id="rId29"/>
    <p:sldId id="310" r:id="rId30"/>
    <p:sldId id="287" r:id="rId31"/>
    <p:sldId id="311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F1C5D-EA8B-40D8-BD9A-957198314A77}" type="datetimeFigureOut">
              <a:rPr lang="en-GB" smtClean="0"/>
              <a:t>11/07/2019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C5AAD-A1FA-4653-9E75-80C979E9B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41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88CB1A1E-8018-457C-9074-1238390561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C71875FD-8371-4A1C-B9F2-3E34EA8258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Be simple…..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43BC6-A3A6-4D70-B34F-497A99B32F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6FDF4C-509D-42AD-9E45-85CFF2539CA2}" type="slidenum">
              <a:rPr lang="en-US" altLang="en-US"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58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1CE50A34-0330-4EAE-9856-DDC694F159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96FA8B58-C603-4DD0-BF90-FCFE870304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Be in the present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8F712-C75E-4967-A21B-DAA6C6512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857AC47-0A40-4FA6-977B-153E4F4C1E8C}" type="slidenum">
              <a:rPr lang="en-US" altLang="en-US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981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96A5A613-2B7C-4387-9FCA-12D5863526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EB4E3DA3-0CC3-4994-81F5-A146731AAA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Learn to enjoy simple things……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2E7A-F0AA-4285-8FD9-7C3CF4ABE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06BAEB-4F67-4ACE-8674-BEC4AEDC3943}" type="slidenum">
              <a:rPr lang="en-US" altLang="en-US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92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6F5459AB-0A8D-4524-9A35-D298F109FB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491E8A36-FC09-480B-9F61-391E5CB468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Enjoy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3F592-AFE8-4710-BA8D-4703D5480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9297432-DEFE-4605-BB5E-C83F96A848E5}" type="slidenum">
              <a:rPr lang="en-US" altLang="en-US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706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82C7C095-75A2-4C2B-83C0-2055E14C43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918EDFCD-017D-41F8-9598-90F50AAE6F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Be positive……Every dark cloud has a silver lining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9F4A1-15E3-4700-8ECA-2EF8D7D6EA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7BCAF1-F8EA-4EA6-A3D9-79181E4C0CE6}" type="slidenum">
              <a:rPr lang="en-US" altLang="en-US"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821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D3FE075E-6E80-4E36-8419-95DF7EEE50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673B5030-5852-4B3C-8AED-1B7D097207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Learn to enjoy your own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C188-88BF-4CB6-BC17-C5E1CAF97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5824C4-F088-41C2-9D6C-6D02CC582810}" type="slidenum">
              <a:rPr lang="en-US" altLang="en-US"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5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8508FE44-6E20-4A8C-AE7B-02067C7084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43506254-D9DB-4D45-BACB-47A51371E5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Have a healthy hobby…..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6E8BE-5B87-4B72-9FD9-2B9790DF2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C0592CD-21AE-4899-9379-1BDF00655132}" type="slidenum">
              <a:rPr lang="en-US" altLang="en-US"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F1DC37BC-BD2B-44D3-B3AE-FCB7394AF9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0CDC2A9C-8CEE-4BA8-81FC-81FFF20F84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Keep on smiling………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713F1-DC65-40EA-80F8-9964FB9C5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065187D-FFFD-494B-85C9-2A508974FF34}" type="slidenum">
              <a:rPr lang="en-US" altLang="en-US">
                <a:latin typeface="Calibri" panose="020F0502020204030204" pitchFamily="34" charset="0"/>
              </a:rPr>
              <a:pPr eaLnBrk="1" hangingPunct="1"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6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DDA51639-B2D6-4652-B8C3-1B4C224A7BAF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89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8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4E0BF79-FAC6-4A96-8DE1-F7B82E2E1652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893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1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7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44961B7-6B89-48AB-966F-622E2788EECC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86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5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5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4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68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1CF131DD-A141-4471-BCF9-C6073EDD7E20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9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AB334A90-EB03-42F3-8859-2C2B2724C058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BC48EC7-AF6A-48D3-8284-14BACBEBDD84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5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940-E57F-4A28-B347-50FDFBF2A7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Mental Health Promotion in Childhood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A68D0-6757-423C-BD4B-E432F344C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 err="1"/>
              <a:t>Manuja</a:t>
            </a:r>
            <a:r>
              <a:rPr lang="en-GB" sz="2400" dirty="0"/>
              <a:t> </a:t>
            </a:r>
            <a:r>
              <a:rPr lang="en-GB" sz="2400" dirty="0" err="1"/>
              <a:t>Perera</a:t>
            </a:r>
            <a:endParaRPr lang="en-GB" sz="2400" dirty="0"/>
          </a:p>
          <a:p>
            <a:r>
              <a:rPr lang="en-GB" dirty="0"/>
              <a:t>Department of Public Health</a:t>
            </a:r>
          </a:p>
        </p:txBody>
      </p:sp>
    </p:spTree>
    <p:extLst>
      <p:ext uri="{BB962C8B-B14F-4D97-AF65-F5344CB8AC3E}">
        <p14:creationId xmlns:p14="http://schemas.microsoft.com/office/powerpoint/2010/main" val="1275955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http://www.fashionminutes.com/wp-content/uploads/2012/11/Technique-of-Relaxation.jpg">
            <a:extLst>
              <a:ext uri="{FF2B5EF4-FFF2-40B4-BE49-F238E27FC236}">
                <a16:creationId xmlns:a16="http://schemas.microsoft.com/office/drawing/2014/main" id="{A0122351-6E51-412F-B057-A9AC3896A5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3610" y="238125"/>
            <a:ext cx="7616825" cy="6381750"/>
          </a:xfrm>
          <a:noFill/>
        </p:spPr>
      </p:pic>
    </p:spTree>
    <p:extLst>
      <p:ext uri="{BB962C8B-B14F-4D97-AF65-F5344CB8AC3E}">
        <p14:creationId xmlns:p14="http://schemas.microsoft.com/office/powerpoint/2010/main" val="176136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4" name="Picture 6" descr="http://yangshuotodo.files.wordpress.com/2013/04/cycling-yangshuo.jpg">
            <a:extLst>
              <a:ext uri="{FF2B5EF4-FFF2-40B4-BE49-F238E27FC236}">
                <a16:creationId xmlns:a16="http://schemas.microsoft.com/office/drawing/2014/main" id="{85DF350B-BFA0-4F77-8530-E2D579847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r="7176"/>
          <a:stretch/>
        </p:blipFill>
        <p:spPr bwMode="auto">
          <a:xfrm>
            <a:off x="3352800" y="599090"/>
            <a:ext cx="8366236" cy="584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8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0A14-155F-4DF1-BD6D-DFF264D2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423966"/>
            <a:ext cx="8770571" cy="1360965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Promoting Mental Health</a:t>
            </a:r>
          </a:p>
        </p:txBody>
      </p:sp>
      <p:pic>
        <p:nvPicPr>
          <p:cNvPr id="4" name="Picture 4" descr="http://czr.si.kainoto.domovanje.com/images/content/determinants-of-health.jpg">
            <a:extLst>
              <a:ext uri="{FF2B5EF4-FFF2-40B4-BE49-F238E27FC236}">
                <a16:creationId xmlns:a16="http://schemas.microsoft.com/office/drawing/2014/main" id="{B602BC17-7B00-4005-A2D9-FAE9D26256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0273" y="1450030"/>
            <a:ext cx="8137423" cy="5183072"/>
          </a:xfrm>
        </p:spPr>
      </p:pic>
    </p:spTree>
    <p:extLst>
      <p:ext uri="{BB962C8B-B14F-4D97-AF65-F5344CB8AC3E}">
        <p14:creationId xmlns:p14="http://schemas.microsoft.com/office/powerpoint/2010/main" val="2765409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1726-3351-465E-8E9A-B851226E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55405"/>
            <a:ext cx="8770571" cy="1273655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Promoting Mental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82EF-C630-436F-82FD-AFA9DFE7F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6348" y="2595715"/>
            <a:ext cx="2845406" cy="3307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</a:rPr>
              <a:t>Childhood</a:t>
            </a:r>
            <a:r>
              <a:rPr lang="en-US" sz="3600" dirty="0">
                <a:solidFill>
                  <a:schemeClr val="tx1"/>
                </a:solidFill>
              </a:rPr>
              <a:t> and </a:t>
            </a:r>
            <a:r>
              <a:rPr lang="en-US" sz="3600" b="1" dirty="0">
                <a:solidFill>
                  <a:schemeClr val="tx1"/>
                </a:solidFill>
              </a:rPr>
              <a:t>Adolescence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tx1"/>
                </a:solidFill>
              </a:rPr>
              <a:t>- the key stages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5FED8-DE58-4B6D-8862-BA94A6BA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59" y="2400865"/>
            <a:ext cx="5759706" cy="38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3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401F-165F-43BC-9A81-3F2D4F8E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1" y="609223"/>
            <a:ext cx="9244850" cy="10180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Early Childhood – The Foundation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C674E-4B0E-4E64-903F-2DFF25324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5" t="7168" r="9785" b="16559"/>
          <a:stretch/>
        </p:blipFill>
        <p:spPr>
          <a:xfrm>
            <a:off x="3913237" y="1627239"/>
            <a:ext cx="7138221" cy="52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6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401F-165F-43BC-9A81-3F2D4F8E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714" y="557889"/>
            <a:ext cx="9394934" cy="10180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Early Childhood – The Foundation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44E64-8BB0-40A7-AD40-819F54EF8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18268" r="-296" b="-13039"/>
          <a:stretch/>
        </p:blipFill>
        <p:spPr>
          <a:xfrm>
            <a:off x="3813045" y="1828153"/>
            <a:ext cx="7075672" cy="53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9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401F-165F-43BC-9A81-3F2D4F8E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768096"/>
            <a:ext cx="8770571" cy="10180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Adolescence – Use it or Lose 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96903-FD4A-4E5D-9BFA-AA8084F4D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4686" y="1939413"/>
            <a:ext cx="8068597" cy="47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2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F8C9-288A-40C6-98C0-8323B2DF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45573"/>
            <a:ext cx="8770571" cy="1283487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Promoting Mental well-being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23722-A72D-4580-A048-F021FA59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059" y="2292810"/>
            <a:ext cx="4375355" cy="443964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Enthusiasm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Variety of interest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Ability to handle stress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Self esteem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Creativity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Ability to make decisions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Aesthetic appreciation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8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51749E-CE84-490C-99C0-A0BA8AD175BD}"/>
              </a:ext>
            </a:extLst>
          </p:cNvPr>
          <p:cNvSpPr/>
          <p:nvPr/>
        </p:nvSpPr>
        <p:spPr>
          <a:xfrm>
            <a:off x="8858864" y="2595861"/>
            <a:ext cx="2743200" cy="1022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Home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501D62-CD29-400B-84E6-F5FDABE9F4DF}"/>
              </a:ext>
            </a:extLst>
          </p:cNvPr>
          <p:cNvSpPr/>
          <p:nvPr/>
        </p:nvSpPr>
        <p:spPr>
          <a:xfrm>
            <a:off x="8858864" y="5210345"/>
            <a:ext cx="2743200" cy="1022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School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EB2BD9-1962-4A97-AD34-FFB1D3AFC65B}"/>
              </a:ext>
            </a:extLst>
          </p:cNvPr>
          <p:cNvSpPr/>
          <p:nvPr/>
        </p:nvSpPr>
        <p:spPr>
          <a:xfrm>
            <a:off x="8858864" y="3903103"/>
            <a:ext cx="2743200" cy="1022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Preschool</a:t>
            </a:r>
          </a:p>
        </p:txBody>
      </p:sp>
    </p:spTree>
    <p:extLst>
      <p:ext uri="{BB962C8B-B14F-4D97-AF65-F5344CB8AC3E}">
        <p14:creationId xmlns:p14="http://schemas.microsoft.com/office/powerpoint/2010/main" val="27750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F8C9-288A-40C6-98C0-8323B2DF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45573"/>
            <a:ext cx="8770571" cy="1283487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Promoting Mental well-being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23722-A72D-4580-A048-F021FA59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911" y="2322307"/>
            <a:ext cx="4375355" cy="443964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Enthusiasm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Variety of interest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Ability to handle stress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Self esteem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Creativity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Ability to make decisions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Aesthetic appreciation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8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51749E-CE84-490C-99C0-A0BA8AD175BD}"/>
              </a:ext>
            </a:extLst>
          </p:cNvPr>
          <p:cNvSpPr/>
          <p:nvPr/>
        </p:nvSpPr>
        <p:spPr>
          <a:xfrm>
            <a:off x="8544232" y="2632587"/>
            <a:ext cx="2743200" cy="1022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Parenting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501D62-CD29-400B-84E6-F5FDABE9F4DF}"/>
              </a:ext>
            </a:extLst>
          </p:cNvPr>
          <p:cNvSpPr/>
          <p:nvPr/>
        </p:nvSpPr>
        <p:spPr>
          <a:xfrm>
            <a:off x="8544232" y="5210345"/>
            <a:ext cx="2743200" cy="1022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Coaching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EB2BD9-1962-4A97-AD34-FFB1D3AFC65B}"/>
              </a:ext>
            </a:extLst>
          </p:cNvPr>
          <p:cNvSpPr/>
          <p:nvPr/>
        </p:nvSpPr>
        <p:spPr>
          <a:xfrm>
            <a:off x="8544232" y="3921466"/>
            <a:ext cx="2743200" cy="1022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Mentoring</a:t>
            </a:r>
          </a:p>
        </p:txBody>
      </p:sp>
    </p:spTree>
    <p:extLst>
      <p:ext uri="{BB962C8B-B14F-4D97-AF65-F5344CB8AC3E}">
        <p14:creationId xmlns:p14="http://schemas.microsoft.com/office/powerpoint/2010/main" val="974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511" y="490928"/>
            <a:ext cx="10364451" cy="848776"/>
          </a:xfrm>
        </p:spPr>
        <p:txBody>
          <a:bodyPr/>
          <a:lstStyle/>
          <a:p>
            <a:r>
              <a:rPr lang="en-GB" cap="none" dirty="0"/>
              <a:t>What is Mentoring?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57286-2B7A-4A37-98CD-14F3DC0C2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6575" y="1571526"/>
            <a:ext cx="7978849" cy="44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1726-3351-465E-8E9A-B851226E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55405"/>
            <a:ext cx="8770571" cy="1273655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Mental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82EF-C630-436F-82FD-AFA9DFE7F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700" y="2438399"/>
            <a:ext cx="8963332" cy="40017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A  state  of  well-being  in  which the  individual  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realizes  his  or  her  own  abilities</a:t>
            </a:r>
            <a:r>
              <a:rPr lang="en-US" sz="2800" dirty="0">
                <a:solidFill>
                  <a:schemeClr val="tx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 can  </a:t>
            </a:r>
            <a:r>
              <a:rPr lang="en-US" sz="2800" b="1" dirty="0">
                <a:solidFill>
                  <a:schemeClr val="tx1"/>
                </a:solidFill>
              </a:rPr>
              <a:t>cope</a:t>
            </a:r>
            <a:r>
              <a:rPr lang="en-US" sz="2800" dirty="0">
                <a:solidFill>
                  <a:schemeClr val="tx1"/>
                </a:solidFill>
              </a:rPr>
              <a:t> with  the  </a:t>
            </a:r>
            <a:r>
              <a:rPr lang="en-US" sz="3600" dirty="0">
                <a:solidFill>
                  <a:schemeClr val="tx1"/>
                </a:solidFill>
              </a:rPr>
              <a:t>normal</a:t>
            </a:r>
            <a:r>
              <a:rPr lang="en-US" sz="2800" dirty="0">
                <a:solidFill>
                  <a:schemeClr val="tx1"/>
                </a:solidFill>
              </a:rPr>
              <a:t>  stresses  of  life, 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can  </a:t>
            </a:r>
            <a:r>
              <a:rPr lang="en-US" sz="2800" b="1" dirty="0">
                <a:solidFill>
                  <a:schemeClr val="tx1"/>
                </a:solidFill>
              </a:rPr>
              <a:t>work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  <a:r>
              <a:rPr lang="en-US" sz="2800" b="1" dirty="0">
                <a:solidFill>
                  <a:schemeClr val="tx1"/>
                </a:solidFill>
              </a:rPr>
              <a:t>productively</a:t>
            </a:r>
            <a:r>
              <a:rPr lang="en-US" sz="2800" dirty="0">
                <a:solidFill>
                  <a:schemeClr val="tx1"/>
                </a:solidFill>
              </a:rPr>
              <a:t>  and  fruitfully, and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is  </a:t>
            </a:r>
            <a:r>
              <a:rPr lang="en-US" sz="2800" b="1" dirty="0">
                <a:solidFill>
                  <a:schemeClr val="tx1"/>
                </a:solidFill>
              </a:rPr>
              <a:t>able  to  make  a contribution </a:t>
            </a:r>
            <a:r>
              <a:rPr lang="en-US" sz="2800" dirty="0">
                <a:solidFill>
                  <a:schemeClr val="tx1"/>
                </a:solidFill>
              </a:rPr>
              <a:t>to his or her community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2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511" y="490928"/>
            <a:ext cx="10364451" cy="848776"/>
          </a:xfrm>
        </p:spPr>
        <p:txBody>
          <a:bodyPr/>
          <a:lstStyle/>
          <a:p>
            <a:r>
              <a:rPr lang="en-GB" cap="none" dirty="0"/>
              <a:t>What is Mentoring?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57286-2B7A-4A37-98CD-14F3DC0C2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6575" y="1571526"/>
            <a:ext cx="7978849" cy="44143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560BC-3B3F-4B3E-AB99-CE0A430E3C0E}"/>
              </a:ext>
            </a:extLst>
          </p:cNvPr>
          <p:cNvSpPr/>
          <p:nvPr/>
        </p:nvSpPr>
        <p:spPr>
          <a:xfrm>
            <a:off x="4167964" y="4529470"/>
            <a:ext cx="5917460" cy="216904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Mentoring is NOT: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</a:rPr>
              <a:t>Teaching/Giving instructions/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</a:rPr>
              <a:t>Telling what to do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</a:rPr>
              <a:t>Nor counselling!!!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02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511" y="490928"/>
            <a:ext cx="10364451" cy="848776"/>
          </a:xfrm>
        </p:spPr>
        <p:txBody>
          <a:bodyPr/>
          <a:lstStyle/>
          <a:p>
            <a:r>
              <a:rPr lang="en-GB" cap="none" dirty="0"/>
              <a:t>What is Mentoring?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57286-2B7A-4A37-98CD-14F3DC0C2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6575" y="1571526"/>
            <a:ext cx="7978849" cy="44143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560BC-3B3F-4B3E-AB99-CE0A430E3C0E}"/>
              </a:ext>
            </a:extLst>
          </p:cNvPr>
          <p:cNvSpPr/>
          <p:nvPr/>
        </p:nvSpPr>
        <p:spPr>
          <a:xfrm>
            <a:off x="5050464" y="4529471"/>
            <a:ext cx="3593805" cy="11908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Mentoring is: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</a:rPr>
              <a:t>A process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29" y="692946"/>
            <a:ext cx="10364451" cy="848776"/>
          </a:xfrm>
        </p:spPr>
        <p:txBody>
          <a:bodyPr/>
          <a:lstStyle/>
          <a:p>
            <a:r>
              <a:rPr lang="en-GB" sz="4400" cap="none" dirty="0"/>
              <a:t>Mentoring – Is a process</a:t>
            </a:r>
            <a:endParaRPr lang="en-GB" cap="non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06C4E-B8F6-4C2E-89EA-4E4D00C0A392}"/>
              </a:ext>
            </a:extLst>
          </p:cNvPr>
          <p:cNvSpPr/>
          <p:nvPr/>
        </p:nvSpPr>
        <p:spPr>
          <a:xfrm>
            <a:off x="435935" y="1850064"/>
            <a:ext cx="4423144" cy="10419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partnership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B8899-00E5-4919-9D65-8E7534731547}"/>
              </a:ext>
            </a:extLst>
          </p:cNvPr>
          <p:cNvSpPr/>
          <p:nvPr/>
        </p:nvSpPr>
        <p:spPr>
          <a:xfrm>
            <a:off x="435934" y="3157870"/>
            <a:ext cx="5539564" cy="29133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2400" dirty="0"/>
              <a:t>That is: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empowering and supportive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open and honest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for the best of interests of the </a:t>
            </a:r>
            <a:r>
              <a:rPr lang="en-GB" sz="3600" dirty="0"/>
              <a:t>mentee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E3F924-7931-412F-A2AE-83BF6012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065" y="2185212"/>
            <a:ext cx="4707859" cy="33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511" y="490928"/>
            <a:ext cx="10364451" cy="848776"/>
          </a:xfrm>
        </p:spPr>
        <p:txBody>
          <a:bodyPr/>
          <a:lstStyle/>
          <a:p>
            <a:r>
              <a:rPr lang="en-GB" cap="none" dirty="0"/>
              <a:t>What is Mentoring?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57286-2B7A-4A37-98CD-14F3DC0C2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6575" y="1571526"/>
            <a:ext cx="7978849" cy="44143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560BC-3B3F-4B3E-AB99-CE0A430E3C0E}"/>
              </a:ext>
            </a:extLst>
          </p:cNvPr>
          <p:cNvSpPr/>
          <p:nvPr/>
        </p:nvSpPr>
        <p:spPr>
          <a:xfrm>
            <a:off x="4338082" y="5061098"/>
            <a:ext cx="4582634" cy="115663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Mentoring is: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</a:rPr>
              <a:t>Asking the right questions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6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29" y="692946"/>
            <a:ext cx="10364451" cy="848776"/>
          </a:xfrm>
        </p:spPr>
        <p:txBody>
          <a:bodyPr>
            <a:normAutofit fontScale="90000"/>
          </a:bodyPr>
          <a:lstStyle/>
          <a:p>
            <a:r>
              <a:rPr lang="en-GB" sz="4400" cap="none" dirty="0"/>
              <a:t>Mentoring – Asking the right questions</a:t>
            </a:r>
            <a:endParaRPr lang="en-GB" cap="non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06C4E-B8F6-4C2E-89EA-4E4D00C0A392}"/>
              </a:ext>
            </a:extLst>
          </p:cNvPr>
          <p:cNvSpPr/>
          <p:nvPr/>
        </p:nvSpPr>
        <p:spPr>
          <a:xfrm>
            <a:off x="435935" y="1626782"/>
            <a:ext cx="4423144" cy="12652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1. To facilitate self-reflection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4B0FF-C0BF-459C-94C0-B05122CB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306" y="1765005"/>
            <a:ext cx="6600074" cy="44000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8B8899-00E5-4919-9D65-8E7534731547}"/>
              </a:ext>
            </a:extLst>
          </p:cNvPr>
          <p:cNvSpPr/>
          <p:nvPr/>
        </p:nvSpPr>
        <p:spPr>
          <a:xfrm>
            <a:off x="435935" y="3157870"/>
            <a:ext cx="4348716" cy="29239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2400" dirty="0"/>
              <a:t>To Explore: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&amp; desires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Competencies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Potential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Motivators &amp; inhibitors</a:t>
            </a:r>
          </a:p>
        </p:txBody>
      </p:sp>
    </p:spTree>
    <p:extLst>
      <p:ext uri="{BB962C8B-B14F-4D97-AF65-F5344CB8AC3E}">
        <p14:creationId xmlns:p14="http://schemas.microsoft.com/office/powerpoint/2010/main" val="14973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29" y="692946"/>
            <a:ext cx="10364451" cy="848776"/>
          </a:xfrm>
        </p:spPr>
        <p:txBody>
          <a:bodyPr>
            <a:normAutofit fontScale="90000"/>
          </a:bodyPr>
          <a:lstStyle/>
          <a:p>
            <a:r>
              <a:rPr lang="en-GB" sz="4400" cap="none" dirty="0"/>
              <a:t>Mentoring – Asking the right questions</a:t>
            </a:r>
            <a:endParaRPr lang="en-GB" cap="non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06C4E-B8F6-4C2E-89EA-4E4D00C0A392}"/>
              </a:ext>
            </a:extLst>
          </p:cNvPr>
          <p:cNvSpPr/>
          <p:nvPr/>
        </p:nvSpPr>
        <p:spPr>
          <a:xfrm>
            <a:off x="914401" y="1807277"/>
            <a:ext cx="4423144" cy="10632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2. To facilitate thought processes for change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B8899-00E5-4919-9D65-8E7534731547}"/>
              </a:ext>
            </a:extLst>
          </p:cNvPr>
          <p:cNvSpPr/>
          <p:nvPr/>
        </p:nvSpPr>
        <p:spPr>
          <a:xfrm>
            <a:off x="914401" y="3019647"/>
            <a:ext cx="4348716" cy="27963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2400" dirty="0"/>
              <a:t>To identify: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Goals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Changes required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Solutions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BA3A0-2BDD-4B8B-8534-061F103D3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67"/>
          <a:stretch/>
        </p:blipFill>
        <p:spPr>
          <a:xfrm>
            <a:off x="6096000" y="1828543"/>
            <a:ext cx="5078780" cy="38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0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511" y="490928"/>
            <a:ext cx="10364451" cy="848776"/>
          </a:xfrm>
        </p:spPr>
        <p:txBody>
          <a:bodyPr/>
          <a:lstStyle/>
          <a:p>
            <a:r>
              <a:rPr lang="en-GB" cap="none" dirty="0"/>
              <a:t>What is Mentoring?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57286-2B7A-4A37-98CD-14F3DC0C2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6575" y="1571526"/>
            <a:ext cx="7978849" cy="44143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560BC-3B3F-4B3E-AB99-CE0A430E3C0E}"/>
              </a:ext>
            </a:extLst>
          </p:cNvPr>
          <p:cNvSpPr/>
          <p:nvPr/>
        </p:nvSpPr>
        <p:spPr>
          <a:xfrm>
            <a:off x="4774017" y="4708156"/>
            <a:ext cx="4295555" cy="115663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Mentoring is: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</a:rPr>
              <a:t>Stimulating growth</a:t>
            </a:r>
          </a:p>
        </p:txBody>
      </p:sp>
    </p:spTree>
    <p:extLst>
      <p:ext uri="{BB962C8B-B14F-4D97-AF65-F5344CB8AC3E}">
        <p14:creationId xmlns:p14="http://schemas.microsoft.com/office/powerpoint/2010/main" val="40051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29" y="692946"/>
            <a:ext cx="10364451" cy="848776"/>
          </a:xfrm>
        </p:spPr>
        <p:txBody>
          <a:bodyPr/>
          <a:lstStyle/>
          <a:p>
            <a:r>
              <a:rPr lang="en-GB" sz="4400" cap="none" dirty="0"/>
              <a:t>Mentoring – Stimulating growth</a:t>
            </a:r>
            <a:endParaRPr lang="en-GB" cap="non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06C4E-B8F6-4C2E-89EA-4E4D00C0A392}"/>
              </a:ext>
            </a:extLst>
          </p:cNvPr>
          <p:cNvSpPr/>
          <p:nvPr/>
        </p:nvSpPr>
        <p:spPr>
          <a:xfrm>
            <a:off x="914401" y="1807278"/>
            <a:ext cx="4423144" cy="9571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Encouraging: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B8899-00E5-4919-9D65-8E7534731547}"/>
              </a:ext>
            </a:extLst>
          </p:cNvPr>
          <p:cNvSpPr/>
          <p:nvPr/>
        </p:nvSpPr>
        <p:spPr>
          <a:xfrm>
            <a:off x="914400" y="2902689"/>
            <a:ext cx="4423145" cy="15204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commitment to action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personal growth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34BF4-0F34-46F9-9084-C67366A66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69391"/>
            <a:ext cx="4640629" cy="488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36EAA9-9116-4565-AA3D-BC3F8D0A184D}"/>
              </a:ext>
            </a:extLst>
          </p:cNvPr>
          <p:cNvSpPr/>
          <p:nvPr/>
        </p:nvSpPr>
        <p:spPr>
          <a:xfrm>
            <a:off x="914399" y="4676496"/>
            <a:ext cx="4423145" cy="15204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May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One-to-one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Counselling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Even giving advice!!!</a:t>
            </a:r>
          </a:p>
        </p:txBody>
      </p:sp>
    </p:spTree>
    <p:extLst>
      <p:ext uri="{BB962C8B-B14F-4D97-AF65-F5344CB8AC3E}">
        <p14:creationId xmlns:p14="http://schemas.microsoft.com/office/powerpoint/2010/main" val="73766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59028"/>
            <a:ext cx="10364451" cy="937083"/>
          </a:xfrm>
        </p:spPr>
        <p:txBody>
          <a:bodyPr/>
          <a:lstStyle/>
          <a:p>
            <a:r>
              <a:rPr lang="en-GB" cap="none" dirty="0"/>
              <a:t>Mentoring Vs Coaching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F9093-98C6-4DD4-B9B8-638AFCDF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26" y="1653462"/>
            <a:ext cx="10664456" cy="47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1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59028"/>
            <a:ext cx="10364451" cy="937083"/>
          </a:xfrm>
        </p:spPr>
        <p:txBody>
          <a:bodyPr/>
          <a:lstStyle/>
          <a:p>
            <a:r>
              <a:rPr lang="en-GB" cap="none" dirty="0"/>
              <a:t>Mentoring Vs Coaching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810E5-3175-46C7-A685-3F6C17BCE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9" t="27132" r="20116" b="6693"/>
          <a:stretch/>
        </p:blipFill>
        <p:spPr>
          <a:xfrm>
            <a:off x="2604976" y="1304117"/>
            <a:ext cx="7602280" cy="5372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F89FE-4639-4C3C-AFE9-9316C4975D8D}"/>
              </a:ext>
            </a:extLst>
          </p:cNvPr>
          <p:cNvSpPr/>
          <p:nvPr/>
        </p:nvSpPr>
        <p:spPr>
          <a:xfrm>
            <a:off x="913774" y="1998921"/>
            <a:ext cx="2754459" cy="122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GROW Model for coaching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6D465-7092-40C2-92C9-C6B9F829CE54}"/>
              </a:ext>
            </a:extLst>
          </p:cNvPr>
          <p:cNvSpPr/>
          <p:nvPr/>
        </p:nvSpPr>
        <p:spPr>
          <a:xfrm>
            <a:off x="7534939" y="2148628"/>
            <a:ext cx="3650511" cy="181588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Mentoring and coaching can be ‘stand alone’ activities, or be used to complement each other </a:t>
            </a:r>
          </a:p>
        </p:txBody>
      </p:sp>
    </p:spTree>
    <p:extLst>
      <p:ext uri="{BB962C8B-B14F-4D97-AF65-F5344CB8AC3E}">
        <p14:creationId xmlns:p14="http://schemas.microsoft.com/office/powerpoint/2010/main" val="38369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F8C9-288A-40C6-98C0-8323B2DF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45573"/>
            <a:ext cx="8770571" cy="1283487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Elements of Mental well-being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23722-A72D-4580-A048-F021FA59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911" y="2322307"/>
            <a:ext cx="4375355" cy="443964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Enthusiasm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Variety of interest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Ability to handle stress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Self esteem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Creativity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Ability to make decisions</a:t>
            </a:r>
          </a:p>
          <a:p>
            <a:pPr eaLnBrk="1" hangingPunct="1"/>
            <a:r>
              <a:rPr lang="en-US" altLang="en-US" sz="2800" dirty="0">
                <a:solidFill>
                  <a:schemeClr val="tx1"/>
                </a:solidFill>
              </a:rPr>
              <a:t>Aesthetic appreciation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8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3CE074-B7C7-4D2D-BA10-695E0F2044E0}"/>
              </a:ext>
            </a:extLst>
          </p:cNvPr>
          <p:cNvSpPr/>
          <p:nvPr/>
        </p:nvSpPr>
        <p:spPr>
          <a:xfrm>
            <a:off x="8318090" y="3429000"/>
            <a:ext cx="338618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Appreciation of beauty and excellence </a:t>
            </a:r>
          </a:p>
          <a:p>
            <a:pPr algn="ctr"/>
            <a:r>
              <a:rPr lang="en-US" sz="2400" dirty="0"/>
              <a:t>- the ability to find, recognize, and take pleasure in </a:t>
            </a:r>
            <a:r>
              <a:rPr lang="en-US" sz="2800" b="1" dirty="0"/>
              <a:t>goodness</a:t>
            </a:r>
            <a:r>
              <a:rPr lang="en-US" sz="2400" dirty="0"/>
              <a:t> in the </a:t>
            </a:r>
            <a:r>
              <a:rPr lang="en-US" sz="2400" b="1" dirty="0"/>
              <a:t>physical and social worlds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428065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59028"/>
            <a:ext cx="10364451" cy="937083"/>
          </a:xfrm>
        </p:spPr>
        <p:txBody>
          <a:bodyPr/>
          <a:lstStyle/>
          <a:p>
            <a:r>
              <a:rPr lang="en-GB" cap="none" dirty="0"/>
              <a:t>Mentoring Vs Coaching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67BE96-EE49-47F1-8F83-B8490CB9979E}"/>
              </a:ext>
            </a:extLst>
          </p:cNvPr>
          <p:cNvSpPr/>
          <p:nvPr/>
        </p:nvSpPr>
        <p:spPr>
          <a:xfrm>
            <a:off x="691116" y="1679944"/>
            <a:ext cx="5273749" cy="48803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2800" b="1" dirty="0"/>
              <a:t>Mentoring: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relationship based activity with specific but wide ranging goals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Does not have to be a formal process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Agenda is open and continues to evolve over the longer term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Seeks to build wisdom – the ability to apply skills, knowledge and experience to new situations and processes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B44FCE-DE5D-4E78-8137-B200D1991848}"/>
              </a:ext>
            </a:extLst>
          </p:cNvPr>
          <p:cNvSpPr/>
          <p:nvPr/>
        </p:nvSpPr>
        <p:spPr>
          <a:xfrm>
            <a:off x="6408514" y="1679944"/>
            <a:ext cx="4869711" cy="48803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2800" b="1" dirty="0"/>
              <a:t>Coaching: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focus is on meeting specific objectives within a set time period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There is usually a planned </a:t>
            </a:r>
            <a:r>
              <a:rPr lang="en-US" sz="2400" dirty="0" err="1"/>
              <a:t>programme</a:t>
            </a:r>
            <a:endParaRPr lang="en-U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Mainly concerned with performance and the development of certain skills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5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2FA0-D075-46E3-88DB-34A547C8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59028"/>
            <a:ext cx="10364451" cy="937083"/>
          </a:xfrm>
        </p:spPr>
        <p:txBody>
          <a:bodyPr/>
          <a:lstStyle/>
          <a:p>
            <a:r>
              <a:rPr lang="en-GB" cap="none" dirty="0"/>
              <a:t>Mentoring Vs Coaching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67BE96-EE49-47F1-8F83-B8490CB9979E}"/>
              </a:ext>
            </a:extLst>
          </p:cNvPr>
          <p:cNvSpPr/>
          <p:nvPr/>
        </p:nvSpPr>
        <p:spPr>
          <a:xfrm>
            <a:off x="691116" y="1679944"/>
            <a:ext cx="4869711" cy="31153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2800" b="1" dirty="0"/>
              <a:t>Mentor: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relies heavily on the questioning process.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is likely to have followed a similar career to the one their mentee is starting, and will pass on their expertise.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B44FCE-DE5D-4E78-8137-B200D1991848}"/>
              </a:ext>
            </a:extLst>
          </p:cNvPr>
          <p:cNvSpPr/>
          <p:nvPr/>
        </p:nvSpPr>
        <p:spPr>
          <a:xfrm>
            <a:off x="6408515" y="1679944"/>
            <a:ext cx="4713142" cy="31153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2800" b="1" dirty="0"/>
              <a:t>Coach: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is more likely to use direct feedback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is a specialist who works with the protégé on specific goals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21011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C34E6F45-3502-4389-B8C5-0BDB0554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380" y="5395451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altLang="en-US" sz="6600" dirty="0">
                <a:solidFill>
                  <a:schemeClr val="tx1"/>
                </a:solidFill>
              </a:rPr>
              <a:t>Thank You!</a:t>
            </a:r>
          </a:p>
        </p:txBody>
      </p:sp>
      <p:pic>
        <p:nvPicPr>
          <p:cNvPr id="32771" name="Picture 2" descr="http://kindness.pbworks.com/f/1154108480/monkeys.jpg">
            <a:extLst>
              <a:ext uri="{FF2B5EF4-FFF2-40B4-BE49-F238E27FC236}">
                <a16:creationId xmlns:a16="http://schemas.microsoft.com/office/drawing/2014/main" id="{0C48531E-9BED-45BC-BB7A-160AE6833A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26218" y="2369574"/>
            <a:ext cx="3365382" cy="2653276"/>
          </a:xfr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D480A2F-CCD0-4CE6-9F14-5C5AD61D57EC}"/>
              </a:ext>
            </a:extLst>
          </p:cNvPr>
          <p:cNvSpPr txBox="1">
            <a:spLocks/>
          </p:cNvSpPr>
          <p:nvPr/>
        </p:nvSpPr>
        <p:spPr>
          <a:xfrm>
            <a:off x="3067664" y="70054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66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2323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6" descr="http://media1.santabanta.com/full1/Miscellaneous/Lifestyle/lifestyle-20a.jpg">
            <a:extLst>
              <a:ext uri="{FF2B5EF4-FFF2-40B4-BE49-F238E27FC236}">
                <a16:creationId xmlns:a16="http://schemas.microsoft.com/office/drawing/2014/main" id="{7E766E0F-48BB-4CDC-BEAB-CE1132294F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7003" y="550860"/>
            <a:ext cx="8095452" cy="6071589"/>
          </a:xfrm>
          <a:noFill/>
        </p:spPr>
      </p:pic>
    </p:spTree>
    <p:extLst>
      <p:ext uri="{BB962C8B-B14F-4D97-AF65-F5344CB8AC3E}">
        <p14:creationId xmlns:p14="http://schemas.microsoft.com/office/powerpoint/2010/main" val="211853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2" descr="http://www.doyouyoga.com/wp-content/uploads/2012/08/Return-To-A-Healthy-Lifestyle-After-A-Summer-Of-Bingeing.jpg">
            <a:extLst>
              <a:ext uri="{FF2B5EF4-FFF2-40B4-BE49-F238E27FC236}">
                <a16:creationId xmlns:a16="http://schemas.microsoft.com/office/drawing/2014/main" id="{10E8BDF3-F3DF-4522-992A-C4B6AA575D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5262" y="644017"/>
            <a:ext cx="8475111" cy="5569966"/>
          </a:xfrm>
          <a:noFill/>
        </p:spPr>
      </p:pic>
    </p:spTree>
    <p:extLst>
      <p:ext uri="{BB962C8B-B14F-4D97-AF65-F5344CB8AC3E}">
        <p14:creationId xmlns:p14="http://schemas.microsoft.com/office/powerpoint/2010/main" val="122244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personalexcellence.co/blog/images/self-esteem.jpg">
            <a:extLst>
              <a:ext uri="{FF2B5EF4-FFF2-40B4-BE49-F238E27FC236}">
                <a16:creationId xmlns:a16="http://schemas.microsoft.com/office/drawing/2014/main" id="{D27A37C1-CE20-45D8-8160-5034236872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9304" y="830316"/>
            <a:ext cx="8821771" cy="5377567"/>
          </a:xfrm>
          <a:noFill/>
        </p:spPr>
      </p:pic>
    </p:spTree>
    <p:extLst>
      <p:ext uri="{BB962C8B-B14F-4D97-AF65-F5344CB8AC3E}">
        <p14:creationId xmlns:p14="http://schemas.microsoft.com/office/powerpoint/2010/main" val="292347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4D9891-B44B-47BD-97CA-6D3130439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5240" y="609600"/>
            <a:ext cx="8831959" cy="58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9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www.visitslpc.com/images/nature/beaches/hikkaduwa/Hikikaduwa%20beach%20sunset-0437.jpg">
            <a:extLst>
              <a:ext uri="{FF2B5EF4-FFF2-40B4-BE49-F238E27FC236}">
                <a16:creationId xmlns:a16="http://schemas.microsoft.com/office/drawing/2014/main" id="{2EAC2D2B-A236-4126-8DC3-5A7B8691F4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6358" y="851337"/>
            <a:ext cx="7694157" cy="5489415"/>
          </a:xfrm>
          <a:noFill/>
        </p:spPr>
      </p:pic>
    </p:spTree>
    <p:extLst>
      <p:ext uri="{BB962C8B-B14F-4D97-AF65-F5344CB8AC3E}">
        <p14:creationId xmlns:p14="http://schemas.microsoft.com/office/powerpoint/2010/main" val="362706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c1.staticflickr.com/7/6087/6144287455_cb31ae5d94_z.jpg">
            <a:extLst>
              <a:ext uri="{FF2B5EF4-FFF2-40B4-BE49-F238E27FC236}">
                <a16:creationId xmlns:a16="http://schemas.microsoft.com/office/drawing/2014/main" id="{845BD3A2-3DD1-4857-9092-1831F1B4C3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3095" y="830317"/>
            <a:ext cx="8771203" cy="5473771"/>
          </a:xfrm>
          <a:noFill/>
        </p:spPr>
      </p:pic>
    </p:spTree>
    <p:extLst>
      <p:ext uri="{BB962C8B-B14F-4D97-AF65-F5344CB8AC3E}">
        <p14:creationId xmlns:p14="http://schemas.microsoft.com/office/powerpoint/2010/main" val="3683505365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687</TotalTime>
  <Words>543</Words>
  <Application>Microsoft Office PowerPoint</Application>
  <PresentationFormat>Widescreen</PresentationFormat>
  <Paragraphs>132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Century Schoolbook</vt:lpstr>
      <vt:lpstr>Corbel</vt:lpstr>
      <vt:lpstr>Feathered</vt:lpstr>
      <vt:lpstr>Mental Health Promotion in Childhood</vt:lpstr>
      <vt:lpstr>Mental Health</vt:lpstr>
      <vt:lpstr>Elements of Mental well-being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Promoting Mental Health</vt:lpstr>
      <vt:lpstr>Promoting Mental Health</vt:lpstr>
      <vt:lpstr>Early Childhood – The Foundation</vt:lpstr>
      <vt:lpstr>Early Childhood – The Foundation</vt:lpstr>
      <vt:lpstr>Adolescence – Use it or Lose it!</vt:lpstr>
      <vt:lpstr>Promoting Mental well-being</vt:lpstr>
      <vt:lpstr>Promoting Mental well-being</vt:lpstr>
      <vt:lpstr>What is Mentoring?</vt:lpstr>
      <vt:lpstr>What is Mentoring?</vt:lpstr>
      <vt:lpstr>What is Mentoring?</vt:lpstr>
      <vt:lpstr>Mentoring – Is a process</vt:lpstr>
      <vt:lpstr>What is Mentoring?</vt:lpstr>
      <vt:lpstr>Mentoring – Asking the right questions</vt:lpstr>
      <vt:lpstr>Mentoring – Asking the right questions</vt:lpstr>
      <vt:lpstr>What is Mentoring?</vt:lpstr>
      <vt:lpstr>Mentoring – Stimulating growth</vt:lpstr>
      <vt:lpstr>Mentoring Vs Coaching</vt:lpstr>
      <vt:lpstr>Mentoring Vs Coaching</vt:lpstr>
      <vt:lpstr>Mentoring Vs Coaching</vt:lpstr>
      <vt:lpstr>Mentoring Vs Coaching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 promotion in childhood</dc:title>
  <dc:creator>Manuja Koswaththage</dc:creator>
  <cp:lastModifiedBy>Manuja Koswaththage</cp:lastModifiedBy>
  <cp:revision>33</cp:revision>
  <dcterms:created xsi:type="dcterms:W3CDTF">2018-05-31T15:05:51Z</dcterms:created>
  <dcterms:modified xsi:type="dcterms:W3CDTF">2019-07-11T03:34:45Z</dcterms:modified>
</cp:coreProperties>
</file>